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24"/>
  </p:notesMasterIdLst>
  <p:handoutMasterIdLst>
    <p:handoutMasterId r:id="rId25"/>
  </p:handoutMasterIdLst>
  <p:sldIdLst>
    <p:sldId id="256" r:id="rId5"/>
    <p:sldId id="258" r:id="rId6"/>
    <p:sldId id="1013" r:id="rId7"/>
    <p:sldId id="1018" r:id="rId8"/>
    <p:sldId id="267" r:id="rId9"/>
    <p:sldId id="775" r:id="rId10"/>
    <p:sldId id="268" r:id="rId11"/>
    <p:sldId id="269" r:id="rId12"/>
    <p:sldId id="270" r:id="rId13"/>
    <p:sldId id="272" r:id="rId14"/>
    <p:sldId id="273" r:id="rId15"/>
    <p:sldId id="274" r:id="rId16"/>
    <p:sldId id="275" r:id="rId17"/>
    <p:sldId id="1020" r:id="rId18"/>
    <p:sldId id="1019" r:id="rId19"/>
    <p:sldId id="1022" r:id="rId20"/>
    <p:sldId id="1021" r:id="rId21"/>
    <p:sldId id="276" r:id="rId22"/>
    <p:sldId id="277" r:id="rId23"/>
  </p:sldIdLst>
  <p:sldSz cx="12192000" cy="6858000"/>
  <p:notesSz cx="6888163" cy="100187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9933FF"/>
    <a:srgbClr val="E4AA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712" autoAdjust="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FC23E10C-4735-4A0D-A76B-FFFBF4B6ED03}" type="datetimeFigureOut">
              <a:rPr lang="en-US" smtClean="0"/>
              <a:t>9/14/2023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87735CDE-2E0B-4188-96E9-ADF9ACB826A9}" type="datetimeFigureOut">
              <a:rPr lang="en-US" noProof="0" smtClean="0"/>
              <a:t>9/14/2023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1506"/>
            <a:ext cx="5510530" cy="3944868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baseline="0" dirty="0"/>
              <a:t>Read quote.</a:t>
            </a:r>
          </a:p>
          <a:p>
            <a:br>
              <a:rPr lang="en-GB" dirty="0"/>
            </a:br>
            <a:r>
              <a:rPr lang="en-GB" dirty="0"/>
              <a:t>By the end of Year 1, we want all of our children to be able to </a:t>
            </a:r>
            <a:r>
              <a:rPr lang="en-US" i="0" baseline="0" dirty="0"/>
              <a:t>read accurately – to read both familiar and unfamiliar words - so that they can go on to become a fluent, enthusiastic reader.</a:t>
            </a:r>
          </a:p>
          <a:p>
            <a:endParaRPr lang="en-US" i="0" baseline="0" dirty="0"/>
          </a:p>
          <a:p>
            <a:r>
              <a:rPr lang="en-US" i="0" baseline="0" dirty="0"/>
              <a:t>The Phonics Screening Check in June in year 1 is a word reading test to check children can read sounds in words accurately.</a:t>
            </a:r>
          </a:p>
          <a:p>
            <a:r>
              <a:rPr lang="en-US" i="0" baseline="0" dirty="0"/>
              <a:t>Accurate word reading at 6 is a predictor of future success.</a:t>
            </a:r>
            <a:endParaRPr lang="en-GB" dirty="0"/>
          </a:p>
          <a:p>
            <a:endParaRPr lang="en-US" i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973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complete the phonics screening check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the end of Year 1 so that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parents can be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confident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their children are being taught to read successfully.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read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40 words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takes between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two and five minutes.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they do not manage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read </a:t>
            </a:r>
            <a:r>
              <a:rPr lang="en-US" sz="1400" b="1" i="1" u="sng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32</a:t>
            </a:r>
            <a:r>
              <a:rPr lang="en-US" sz="1200" b="1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the words successfully, they are given extra support, and repeat the check at the end of Year 2. 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means that all children will be able to read accurately before they begin Year 3.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7730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A493771-02BD-46DE-BA36-AA48EE88E1EF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276225" y="744538"/>
            <a:ext cx="4189413" cy="235743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7648" y="3167564"/>
            <a:ext cx="5122230" cy="601457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15000"/>
              </a:lnSpc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Children learn all of the sounds on this chart. </a:t>
            </a:r>
          </a:p>
          <a:p>
            <a:pPr eaLnBrk="1" hangingPunct="1">
              <a:spcBef>
                <a:spcPct val="0"/>
              </a:spcBef>
            </a:pPr>
            <a:endParaRPr lang="en-US" altLang="ja-JP" sz="110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Once they know all of these sounds, they will be able to read any unfamiliar word.</a:t>
            </a:r>
          </a:p>
          <a:p>
            <a:pPr eaLnBrk="1" hangingPunct="1">
              <a:spcBef>
                <a:spcPct val="0"/>
              </a:spcBef>
            </a:pPr>
            <a:endParaRPr lang="en-US" altLang="ja-JP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46257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teach children to words using the routine ‘Special Friends’, ‘Fred Talk’, read the word’.</a:t>
            </a:r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Children spot the ‘Special Friends’ (two letters that make one sound), Fred talk the word, and then read the whole word.</a:t>
            </a:r>
          </a:p>
          <a:p>
            <a:endParaRPr lang="en-US" dirty="0"/>
          </a:p>
          <a:p>
            <a:r>
              <a:rPr lang="en-US" dirty="0"/>
              <a:t>For example, ‘</a:t>
            </a:r>
            <a:r>
              <a:rPr lang="en-US" dirty="0" err="1"/>
              <a:t>sh</a:t>
            </a:r>
            <a:r>
              <a:rPr lang="en-US" dirty="0"/>
              <a:t>’, </a:t>
            </a:r>
            <a:r>
              <a:rPr lang="en-US" dirty="0" err="1"/>
              <a:t>sh</a:t>
            </a:r>
            <a:r>
              <a:rPr lang="en-US" dirty="0"/>
              <a:t>-</a:t>
            </a:r>
            <a:r>
              <a:rPr lang="en-US" dirty="0" err="1"/>
              <a:t>i</a:t>
            </a:r>
            <a:r>
              <a:rPr lang="en-US" dirty="0"/>
              <a:t>-p, ship.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3267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of the words in the check are real words.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are nonsense words.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a picture of an alien next to each word to remind the children that it isn’t a real word.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Nonsense words are used to assess children’s reading.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check that children will be able to read sounds the sounds they know in unfamiliar words.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read these words using the same routine as real words – ‘Special Friends, Fred Talk.’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who can read nonsense words will, very soon, be able to read any new word – for example – gargantuan, flailing, raucous, anticipation;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Reading new words increases children’s vocabulary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rapidly.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292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Watch these video tutorials on the Ruth Miskin website to find out more about the PSC:</a:t>
            </a:r>
          </a:p>
          <a:p>
            <a:endParaRPr lang="en-US" dirty="0"/>
          </a:p>
          <a:p>
            <a:r>
              <a:rPr lang="en-US" dirty="0"/>
              <a:t>Understanding Phonics</a:t>
            </a:r>
          </a:p>
          <a:p>
            <a:r>
              <a:rPr lang="en-US" dirty="0"/>
              <a:t>The Phonics Screening Check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3153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9909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chart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media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71" r:id="rId19"/>
    <p:sldLayoutId id="2147483668" r:id="rId20"/>
    <p:sldLayoutId id="2147483660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74" userDrawn="1">
          <p15:clr>
            <a:srgbClr val="F26B43"/>
          </p15:clr>
        </p15:guide>
        <p15:guide id="4" pos="7106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  <p15:guide id="6" pos="3250" userDrawn="1">
          <p15:clr>
            <a:srgbClr val="F26B43"/>
          </p15:clr>
        </p15:guide>
        <p15:guide id="7" pos="443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uthmiskin.com/parents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Year 1</a:t>
            </a:r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Phonics Screening </a:t>
            </a:r>
            <a:endParaRPr lang="ru-R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guide for parents.  </a:t>
            </a:r>
            <a:endParaRPr lang="ru-RU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FE42AABF-D8DD-4651-8A6F-3B2641E86951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t="5203" b="5203"/>
          <a:stretch>
            <a:fillRect/>
          </a:stretch>
        </p:blipFill>
        <p:spPr>
          <a:xfrm rot="20982510">
            <a:off x="398336" y="1663722"/>
            <a:ext cx="4895467" cy="41757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D7DB87-4870-406E-8A7E-776E321E1F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108" y="5779007"/>
            <a:ext cx="4055523" cy="73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746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anchor="ctr">
            <a:normAutofit/>
          </a:bodyPr>
          <a:lstStyle/>
          <a:p>
            <a:r>
              <a:rPr lang="en-US" dirty="0"/>
              <a:t>What is Phonics?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EFBA0A-AEAE-4972-8181-4B73C7BF3FBA}"/>
              </a:ext>
            </a:extLst>
          </p:cNvPr>
          <p:cNvSpPr txBox="1"/>
          <p:nvPr/>
        </p:nvSpPr>
        <p:spPr>
          <a:xfrm>
            <a:off x="6099463" y="1639164"/>
            <a:ext cx="56338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+mj-lt"/>
              </a:rPr>
              <a:t>Children are taught to read by breaking down (segmenting) words into separate sounds or ‘phonemes’. They are then taught how to blend these sounds together to read the whole word. </a:t>
            </a:r>
          </a:p>
          <a:p>
            <a:endParaRPr lang="en-GB" sz="2000" dirty="0">
              <a:solidFill>
                <a:srgbClr val="000000"/>
              </a:solidFill>
              <a:latin typeface="+mj-lt"/>
            </a:endParaRPr>
          </a:p>
          <a:p>
            <a:r>
              <a:rPr lang="en-GB" sz="2000" dirty="0">
                <a:solidFill>
                  <a:srgbClr val="000000"/>
                </a:solidFill>
                <a:latin typeface="+mj-lt"/>
              </a:rPr>
              <a:t>Children in Key Stage 1 have a RWI phonics lesson daily and they are encouraged to use these strategies to read and write in other lessons. </a:t>
            </a:r>
          </a:p>
          <a:p>
            <a:endParaRPr lang="en-GB" sz="2000" dirty="0">
              <a:solidFill>
                <a:srgbClr val="000000"/>
              </a:solidFill>
              <a:latin typeface="+mj-lt"/>
            </a:endParaRP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21593" t="26666" r="21797" b="19612"/>
          <a:stretch/>
        </p:blipFill>
        <p:spPr>
          <a:xfrm rot="20835052">
            <a:off x="1588444" y="1864140"/>
            <a:ext cx="2633786" cy="14059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1562" t="26818" r="23040" b="19849"/>
          <a:stretch/>
        </p:blipFill>
        <p:spPr>
          <a:xfrm rot="1455553">
            <a:off x="1643086" y="3262472"/>
            <a:ext cx="2903262" cy="157222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744062" y="4809263"/>
            <a:ext cx="513738" cy="4485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24630" t="24697" r="25852" b="12879"/>
          <a:stretch/>
        </p:blipFill>
        <p:spPr>
          <a:xfrm rot="20438260">
            <a:off x="2118162" y="4509723"/>
            <a:ext cx="2623224" cy="1860187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371734" y="5945824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418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043675">
            <a:off x="230497" y="301277"/>
            <a:ext cx="7296463" cy="759520"/>
          </a:xfrm>
        </p:spPr>
        <p:txBody>
          <a:bodyPr>
            <a:normAutofit fontScale="90000"/>
          </a:bodyPr>
          <a:lstStyle/>
          <a:p>
            <a:r>
              <a:rPr lang="en-US" dirty="0"/>
              <a:t>Reading </a:t>
            </a:r>
            <a:r>
              <a:rPr lang="en-GB" dirty="0"/>
              <a:t>changes</a:t>
            </a:r>
            <a:br>
              <a:rPr lang="en-GB" dirty="0"/>
            </a:br>
            <a:r>
              <a:rPr lang="en-GB" dirty="0"/>
              <a:t>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1800" i="1" dirty="0"/>
              <a:t>Jeanette Winterson</a:t>
            </a:r>
            <a:endParaRPr lang="en-US" sz="18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A12C49-C6A3-47D4-13E8-01DA44EB6810}"/>
              </a:ext>
            </a:extLst>
          </p:cNvPr>
          <p:cNvSpPr txBox="1"/>
          <p:nvPr/>
        </p:nvSpPr>
        <p:spPr>
          <a:xfrm>
            <a:off x="11457122" y="5989606"/>
            <a:ext cx="666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522566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D1930-DA65-1D4E-8A1A-8B2F9CEA7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/>
              <a:t>What is the Phonics Screening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85F38-98DE-4746-A2A4-771CDD0D9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/>
            <a:r>
              <a:rPr lang="en-US" dirty="0"/>
              <a:t>A word-reading test at the end of Year 1.</a:t>
            </a:r>
          </a:p>
          <a:p>
            <a:pPr marL="457200" indent="-457200"/>
            <a:r>
              <a:rPr lang="en-US" dirty="0"/>
              <a:t>Children read 40 words.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7701BB-5E47-F06E-1F15-8A4A45D95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06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anchor="ctr">
            <a:normAutofit/>
          </a:bodyPr>
          <a:lstStyle/>
          <a:p>
            <a:r>
              <a:rPr lang="en-US" sz="3600" dirty="0"/>
              <a:t>What is the aim of the check?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1473800" y="1651746"/>
            <a:ext cx="5157787" cy="4915309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GB" sz="2100" dirty="0">
                <a:solidFill>
                  <a:srgbClr val="000000"/>
                </a:solidFill>
                <a:latin typeface="+mj-lt"/>
              </a:rPr>
              <a:t>The Phonics Screening Check is designed to confirm whether individual children have learnt phonic decoding (i.e. apply their knowledge of letter-sound relationships) and blending (i.e. the skill of joining individual speech sounds (phonemes) together to make a word)  skills to an appropriate standard</a:t>
            </a:r>
          </a:p>
          <a:p>
            <a:pPr>
              <a:lnSpc>
                <a:spcPct val="120000"/>
              </a:lnSpc>
            </a:pPr>
            <a:endParaRPr lang="en-GB" dirty="0">
              <a:solidFill>
                <a:srgbClr val="000000"/>
              </a:solidFill>
              <a:latin typeface="+mj-lt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solidFill>
                  <a:srgbClr val="000000"/>
                </a:solidFill>
                <a:latin typeface="+mj-lt"/>
              </a:rPr>
              <a:t>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8580" t="20401" r="49460" b="8182"/>
          <a:stretch/>
        </p:blipFill>
        <p:spPr>
          <a:xfrm>
            <a:off x="6631587" y="1278083"/>
            <a:ext cx="4207849" cy="528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148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mplex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5" t="7912" r="8731" b="12963"/>
          <a:stretch/>
        </p:blipFill>
        <p:spPr>
          <a:xfrm>
            <a:off x="4079630" y="1256819"/>
            <a:ext cx="4320626" cy="5548345"/>
          </a:xfrm>
          <a:prstGeom prst="rect">
            <a:avLst/>
          </a:prstGeom>
        </p:spPr>
      </p:pic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chemeClr val="accent5"/>
                </a:solidFill>
              </a:rPr>
              <a:t>Speed Sounds Set 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6FF52C-61CC-A8EF-5223-1DC0EE976B5F}"/>
              </a:ext>
            </a:extLst>
          </p:cNvPr>
          <p:cNvSpPr txBox="1"/>
          <p:nvPr/>
        </p:nvSpPr>
        <p:spPr>
          <a:xfrm>
            <a:off x="11220773" y="5982346"/>
            <a:ext cx="604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405316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anchor="ctr">
            <a:normAutofit fontScale="90000"/>
          </a:bodyPr>
          <a:lstStyle/>
          <a:p>
            <a:r>
              <a:rPr lang="en-US" dirty="0"/>
              <a:t>When will the screening happen?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4"/>
          </p:nvPr>
        </p:nvSpPr>
        <p:spPr>
          <a:xfrm>
            <a:off x="5980555" y="2145622"/>
            <a:ext cx="5183188" cy="3184634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2600" dirty="0">
                <a:solidFill>
                  <a:srgbClr val="000000"/>
                </a:solidFill>
                <a:latin typeface="+mj-lt"/>
              </a:rPr>
              <a:t>Every Year 1 child in the country will be taking the Phonics Screening Check in June.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2600" dirty="0">
                <a:solidFill>
                  <a:srgbClr val="000000"/>
                </a:solidFill>
                <a:latin typeface="+mj-lt"/>
              </a:rPr>
              <a:t>Those Year 2 children who don’t pass will be talking the test.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2600" dirty="0">
                <a:solidFill>
                  <a:srgbClr val="000000"/>
                </a:solidFill>
                <a:latin typeface="+mj-lt"/>
              </a:rPr>
              <a:t>The results will be reported to parents.</a:t>
            </a:r>
            <a:endParaRPr lang="en-GB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11788" t="10462" r="11196" b="12535"/>
          <a:stretch/>
        </p:blipFill>
        <p:spPr>
          <a:xfrm rot="20878953">
            <a:off x="2055186" y="2224454"/>
            <a:ext cx="3025150" cy="3026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7703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anchor="ctr">
            <a:normAutofit/>
          </a:bodyPr>
          <a:lstStyle/>
          <a:p>
            <a:r>
              <a:rPr lang="en-US" sz="3200" dirty="0"/>
              <a:t>What do we expect children to do?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5759715" y="1527464"/>
            <a:ext cx="5457248" cy="4291445"/>
          </a:xfrm>
        </p:spPr>
        <p:txBody>
          <a:bodyPr>
            <a:normAutofit fontScale="77500" lnSpcReduction="20000"/>
          </a:bodyPr>
          <a:lstStyle/>
          <a:p>
            <a:pPr>
              <a:spcBef>
                <a:spcPct val="50000"/>
              </a:spcBef>
            </a:pPr>
            <a:r>
              <a:rPr lang="en-GB" altLang="en-US" dirty="0">
                <a:solidFill>
                  <a:srgbClr val="000000"/>
                </a:solidFill>
                <a:latin typeface="+mj-lt"/>
              </a:rPr>
              <a:t>The check is very similar to tasks the children already complete during phonics lessons</a:t>
            </a:r>
          </a:p>
          <a:p>
            <a:pPr marL="0" indent="0">
              <a:spcBef>
                <a:spcPct val="50000"/>
              </a:spcBef>
              <a:buNone/>
            </a:pPr>
            <a:endParaRPr lang="en-GB" altLang="en-US" dirty="0">
              <a:solidFill>
                <a:srgbClr val="000000"/>
              </a:solidFill>
              <a:latin typeface="+mj-lt"/>
            </a:endParaRPr>
          </a:p>
          <a:p>
            <a:pPr>
              <a:spcBef>
                <a:spcPct val="50000"/>
              </a:spcBef>
            </a:pPr>
            <a:r>
              <a:rPr lang="en-GB" altLang="en-US" dirty="0">
                <a:solidFill>
                  <a:srgbClr val="000000"/>
                </a:solidFill>
                <a:latin typeface="+mj-lt"/>
              </a:rPr>
              <a:t>Children will be asked to ‘sound out’ (Fred Talk) a word and blend the sounds together, </a:t>
            </a:r>
            <a:r>
              <a:rPr lang="en-GB" altLang="en-US" dirty="0" err="1">
                <a:solidFill>
                  <a:srgbClr val="000000"/>
                </a:solidFill>
                <a:latin typeface="+mj-lt"/>
              </a:rPr>
              <a:t>eg</a:t>
            </a:r>
            <a:r>
              <a:rPr lang="en-GB" altLang="en-US" dirty="0">
                <a:solidFill>
                  <a:srgbClr val="000000"/>
                </a:solidFill>
                <a:latin typeface="+mj-lt"/>
              </a:rPr>
              <a:t> d-o-g - dog</a:t>
            </a:r>
          </a:p>
          <a:p>
            <a:pPr>
              <a:spcBef>
                <a:spcPct val="50000"/>
              </a:spcBef>
            </a:pPr>
            <a:endParaRPr lang="en-GB" altLang="en-US" dirty="0">
              <a:solidFill>
                <a:srgbClr val="000000"/>
              </a:solidFill>
              <a:latin typeface="+mj-lt"/>
            </a:endParaRPr>
          </a:p>
          <a:p>
            <a:pPr>
              <a:spcBef>
                <a:spcPct val="50000"/>
              </a:spcBef>
            </a:pPr>
            <a:r>
              <a:rPr lang="en-GB" altLang="en-US" dirty="0">
                <a:solidFill>
                  <a:srgbClr val="000000"/>
                </a:solidFill>
                <a:latin typeface="+mj-lt"/>
              </a:rPr>
              <a:t>The focus of the check is to see which sounds the children know</a:t>
            </a:r>
          </a:p>
          <a:p>
            <a:pPr>
              <a:spcBef>
                <a:spcPct val="50000"/>
              </a:spcBef>
            </a:pPr>
            <a:endParaRPr lang="en-GB" altLang="en-US" dirty="0">
              <a:solidFill>
                <a:srgbClr val="000000"/>
              </a:solidFill>
              <a:latin typeface="+mj-lt"/>
            </a:endParaRPr>
          </a:p>
          <a:p>
            <a:pPr algn="ctr">
              <a:spcBef>
                <a:spcPct val="50000"/>
              </a:spcBef>
              <a:buNone/>
            </a:pPr>
            <a:r>
              <a:rPr lang="en-GB" altLang="en-US" sz="3200" dirty="0">
                <a:solidFill>
                  <a:schemeClr val="accent1"/>
                </a:solidFill>
                <a:latin typeface="+mj-lt"/>
              </a:rPr>
              <a:t>THIS IS NOT A READING TEST</a:t>
            </a:r>
            <a:endParaRPr lang="en-GB" altLang="en-US" dirty="0">
              <a:solidFill>
                <a:schemeClr val="accent1"/>
              </a:solidFill>
              <a:latin typeface="+mj-lt"/>
            </a:endParaRPr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8139" y="1942691"/>
            <a:ext cx="333375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1318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anchor="ctr">
            <a:normAutofit/>
          </a:bodyPr>
          <a:lstStyle/>
          <a:p>
            <a:r>
              <a:rPr lang="en-US" dirty="0"/>
              <a:t>Example words</a:t>
            </a: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37445" t="13858" r="34544" b="9239"/>
          <a:stretch/>
        </p:blipFill>
        <p:spPr>
          <a:xfrm>
            <a:off x="3272446" y="1682496"/>
            <a:ext cx="3351352" cy="51755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36525" t="10133" r="34225" b="11867"/>
          <a:stretch/>
        </p:blipFill>
        <p:spPr>
          <a:xfrm>
            <a:off x="7015653" y="1682495"/>
            <a:ext cx="3387217" cy="508082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30936" y="2404872"/>
            <a:ext cx="2167128" cy="646331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7030A0"/>
                </a:solidFill>
                <a:latin typeface="Comic Sans MS" panose="030F0702030302020204" pitchFamily="66" charset="0"/>
              </a:rPr>
              <a:t>Alien/Pseudo words</a:t>
            </a:r>
          </a:p>
        </p:txBody>
      </p:sp>
      <p:cxnSp>
        <p:nvCxnSpPr>
          <p:cNvPr id="15" name="Straight Arrow Connector 14"/>
          <p:cNvCxnSpPr>
            <a:stCxn id="13" idx="3"/>
          </p:cNvCxnSpPr>
          <p:nvPr/>
        </p:nvCxnSpPr>
        <p:spPr>
          <a:xfrm flipV="1">
            <a:off x="2798064" y="2542032"/>
            <a:ext cx="1728216" cy="186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0585704" y="3123579"/>
            <a:ext cx="1511808" cy="369332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7030A0"/>
                </a:solidFill>
                <a:latin typeface="Comic Sans MS" panose="030F0702030302020204" pitchFamily="66" charset="0"/>
              </a:rPr>
              <a:t>Real words</a:t>
            </a:r>
          </a:p>
        </p:txBody>
      </p:sp>
      <p:cxnSp>
        <p:nvCxnSpPr>
          <p:cNvPr id="18" name="Straight Arrow Connector 17"/>
          <p:cNvCxnSpPr>
            <a:stCxn id="16" idx="1"/>
          </p:cNvCxnSpPr>
          <p:nvPr/>
        </p:nvCxnSpPr>
        <p:spPr>
          <a:xfrm flipH="1" flipV="1">
            <a:off x="9354312" y="2657895"/>
            <a:ext cx="1231392" cy="6503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4598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BCE12C-1113-4332-9B50-566BE474A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10</a:t>
            </a:fld>
            <a:endParaRPr lang="en-US" noProof="0"/>
          </a:p>
        </p:txBody>
      </p:sp>
      <p:sp>
        <p:nvSpPr>
          <p:cNvPr id="10" name="Title 3">
            <a:extLst>
              <a:ext uri="{FF2B5EF4-FFF2-40B4-BE49-F238E27FC236}">
                <a16:creationId xmlns:a16="http://schemas.microsoft.com/office/drawing/2014/main" id="{89C5B889-A737-4AEE-88AD-7EB8513C7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7904" y="345340"/>
            <a:ext cx="4541374" cy="1325563"/>
          </a:xfrm>
        </p:spPr>
        <p:txBody>
          <a:bodyPr>
            <a:noAutofit/>
          </a:bodyPr>
          <a:lstStyle/>
          <a:p>
            <a:r>
              <a:rPr lang="en-US" sz="3000" dirty="0"/>
              <a:t>How will the children complete the check?</a:t>
            </a:r>
          </a:p>
        </p:txBody>
      </p:sp>
      <p:sp>
        <p:nvSpPr>
          <p:cNvPr id="12" name="Content Placeholder 4">
            <a:extLst>
              <a:ext uri="{FF2B5EF4-FFF2-40B4-BE49-F238E27FC236}">
                <a16:creationId xmlns:a16="http://schemas.microsoft.com/office/drawing/2014/main" id="{F9FB584E-34B9-4E86-B7DF-74AB3AED00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3937" y="2194561"/>
            <a:ext cx="4889634" cy="2392680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altLang="en-US" sz="3800" dirty="0">
                <a:latin typeface="+mj-lt"/>
              </a:rPr>
              <a:t>The children will complete the check one at a time in a quiet area of the school. </a:t>
            </a:r>
          </a:p>
          <a:p>
            <a:pPr marL="0" indent="0">
              <a:lnSpc>
                <a:spcPct val="120000"/>
              </a:lnSpc>
              <a:spcBef>
                <a:spcPct val="50000"/>
              </a:spcBef>
              <a:buNone/>
            </a:pPr>
            <a:r>
              <a:rPr lang="en-GB" altLang="en-US" sz="3800" dirty="0">
                <a:latin typeface="+mj-lt"/>
              </a:rPr>
              <a:t>The screening will only take 5-10 mins with each child.</a:t>
            </a:r>
          </a:p>
          <a:p>
            <a:pPr marL="0" indent="0" algn="ctr">
              <a:buNone/>
            </a:pPr>
            <a:endParaRPr lang="en-US" sz="9600" dirty="0"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7304" y="2107932"/>
            <a:ext cx="4230628" cy="3249123"/>
          </a:xfrm>
          <a:prstGeom prst="rect">
            <a:avLst/>
          </a:prstGeom>
          <a:ln w="15875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3754789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11</a:t>
            </a:fld>
            <a:endParaRPr lang="en-US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How can you help?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891138" y="1407860"/>
            <a:ext cx="9997520" cy="49030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+mj-lt"/>
              </a:rPr>
              <a:t>The way in which you learnt to read, is probably very different from the way we teach children to read now, so here is a quick guide to some of the things you can do to help you child in preparation for the Screening Check.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+mj-lt"/>
              </a:rPr>
              <a:t>Help your child to use ‘Special Friends’, ‘Fred Talk’ to read words.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+mj-lt"/>
              </a:rPr>
              <a:t>Encourage children to use sound buttons when breaking the words down if necessary.</a:t>
            </a:r>
          </a:p>
          <a:p>
            <a:pPr lvl="1"/>
            <a:r>
              <a:rPr lang="en-GB" sz="2000" dirty="0">
                <a:solidFill>
                  <a:srgbClr val="00B050"/>
                </a:solidFill>
                <a:latin typeface="+mj-lt"/>
              </a:rPr>
              <a:t>A dot for a single phoneme, a small line for a digraph/trigraph and a hook for an split digraphs we called these special friends. These should all be placed under the letters in the word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>
                <a:latin typeface="+mj-lt"/>
              </a:rPr>
              <a:t>Watch the virtual RWI classroom films together on the school website.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>
                <a:latin typeface="+mj-lt"/>
              </a:rPr>
              <a:t>Listen to your child read everyday! </a:t>
            </a:r>
          </a:p>
          <a:p>
            <a:pPr marL="457200" lvl="1" indent="0">
              <a:buNone/>
            </a:pPr>
            <a:endParaRPr lang="en-GB" dirty="0">
              <a:latin typeface="+mj-lt"/>
            </a:endParaRPr>
          </a:p>
          <a:p>
            <a:pPr lvl="1"/>
            <a:endParaRPr lang="en-GB" dirty="0">
              <a:latin typeface="+mj-lt"/>
            </a:endParaRPr>
          </a:p>
          <a:p>
            <a:pPr lvl="1"/>
            <a:endParaRPr lang="en-GB" sz="2000" dirty="0">
              <a:solidFill>
                <a:srgbClr val="0070C0"/>
              </a:solidFill>
              <a:latin typeface="+mj-lt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37126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5282DB-8687-42F5-9946-217BF2CA7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12</a:t>
            </a:fld>
            <a:endParaRPr lang="en-US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213E7ADB-4D65-4D68-BD81-5EA8E21E9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63548" y="301992"/>
            <a:ext cx="4621780" cy="1325563"/>
          </a:xfrm>
        </p:spPr>
        <p:txBody>
          <a:bodyPr anchor="ctr">
            <a:normAutofit/>
          </a:bodyPr>
          <a:lstStyle/>
          <a:p>
            <a:r>
              <a:rPr lang="en-GB" sz="3600" dirty="0"/>
              <a:t>Using sound buttons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83DFB40-4CF6-4A71-97C2-B6990BD24E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7065" b="56407"/>
          <a:stretch/>
        </p:blipFill>
        <p:spPr>
          <a:xfrm>
            <a:off x="1243598" y="2015492"/>
            <a:ext cx="9704803" cy="1198585"/>
          </a:xfrm>
          <a:prstGeom prst="rect">
            <a:avLst/>
          </a:prstGeom>
          <a:noFill/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13FC99-5BAA-4507-A9CA-4A5A91F07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946" y="3714280"/>
            <a:ext cx="11046694" cy="1344833"/>
          </a:xfrm>
        </p:spPr>
        <p:txBody>
          <a:bodyPr anchor="ctr">
            <a:normAutofit fontScale="92500" lnSpcReduction="10000"/>
          </a:bodyPr>
          <a:lstStyle/>
          <a:p>
            <a:pPr algn="ctr">
              <a:spcAft>
                <a:spcPts val="600"/>
              </a:spcAft>
            </a:pPr>
            <a:r>
              <a:rPr lang="en-US" sz="2800" noProof="0" dirty="0">
                <a:solidFill>
                  <a:schemeClr val="tx2"/>
                </a:solidFill>
              </a:rPr>
              <a:t>single phoneme   </a:t>
            </a:r>
            <a:r>
              <a:rPr lang="en-US" sz="2800" noProof="0" dirty="0">
                <a:solidFill>
                  <a:schemeClr val="accent1"/>
                </a:solidFill>
              </a:rPr>
              <a:t>digraph or trigraph     </a:t>
            </a:r>
            <a:r>
              <a:rPr lang="en-US" sz="2800" noProof="0" dirty="0">
                <a:solidFill>
                  <a:srgbClr val="00B050"/>
                </a:solidFill>
              </a:rPr>
              <a:t>split diagraph</a:t>
            </a:r>
          </a:p>
          <a:p>
            <a:pPr algn="ctr">
              <a:spcAft>
                <a:spcPts val="600"/>
              </a:spcAft>
            </a:pPr>
            <a:endParaRPr lang="en-US" sz="2800" noProof="0" dirty="0">
              <a:solidFill>
                <a:srgbClr val="00B050"/>
              </a:solidFill>
            </a:endParaRPr>
          </a:p>
          <a:p>
            <a:pPr algn="ctr">
              <a:spcAft>
                <a:spcPts val="600"/>
              </a:spcAft>
            </a:pPr>
            <a:r>
              <a:rPr lang="en-US" sz="2800" noProof="0" dirty="0">
                <a:solidFill>
                  <a:srgbClr val="FFC000"/>
                </a:solidFill>
              </a:rPr>
              <a:t>Special Friends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467600" y="314960"/>
            <a:ext cx="448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4"/>
                </a:solidFill>
              </a:rPr>
              <a:t>We use sound buttons to help children recognise the different parts of a word.  (single phonemes, digraphs, trigraphs and split digraphs)</a:t>
            </a: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5BCAFB17-EB22-4841-BD39-E696C4D74C86}"/>
              </a:ext>
            </a:extLst>
          </p:cNvPr>
          <p:cNvSpPr/>
          <p:nvPr/>
        </p:nvSpPr>
        <p:spPr>
          <a:xfrm>
            <a:off x="2374438" y="3214077"/>
            <a:ext cx="597362" cy="587902"/>
          </a:xfrm>
          <a:prstGeom prst="flowChartConnector">
            <a:avLst/>
          </a:prstGeom>
          <a:gradFill>
            <a:gsLst>
              <a:gs pos="0">
                <a:schemeClr val="tx1"/>
              </a:gs>
              <a:gs pos="100000">
                <a:schemeClr val="tx2"/>
              </a:gs>
            </a:gsLst>
            <a:lin ang="3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9F0DB80-2046-45D3-902D-955BBBCE5AAE}"/>
              </a:ext>
            </a:extLst>
          </p:cNvPr>
          <p:cNvCxnSpPr/>
          <p:nvPr/>
        </p:nvCxnSpPr>
        <p:spPr>
          <a:xfrm>
            <a:off x="5017168" y="3429000"/>
            <a:ext cx="14919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>
            <a:extLst>
              <a:ext uri="{FF2B5EF4-FFF2-40B4-BE49-F238E27FC236}">
                <a16:creationId xmlns:a16="http://schemas.microsoft.com/office/drawing/2014/main" id="{F1C2B6BB-0FCD-4892-8FDF-CA8893FC351D}"/>
              </a:ext>
            </a:extLst>
          </p:cNvPr>
          <p:cNvSpPr/>
          <p:nvPr/>
        </p:nvSpPr>
        <p:spPr>
          <a:xfrm>
            <a:off x="8843211" y="3325327"/>
            <a:ext cx="1371600" cy="476624"/>
          </a:xfrm>
          <a:prstGeom prst="arc">
            <a:avLst>
              <a:gd name="adj1" fmla="val 10836107"/>
              <a:gd name="adj2" fmla="val 0"/>
            </a:avLst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428F461-314F-45E1-90AF-90E37CC54415}"/>
              </a:ext>
            </a:extLst>
          </p:cNvPr>
          <p:cNvSpPr/>
          <p:nvPr/>
        </p:nvSpPr>
        <p:spPr>
          <a:xfrm>
            <a:off x="7579312" y="4510424"/>
            <a:ext cx="806116" cy="611371"/>
          </a:xfrm>
          <a:prstGeom prst="star5">
            <a:avLst/>
          </a:prstGeom>
          <a:gradFill>
            <a:gsLst>
              <a:gs pos="0">
                <a:schemeClr val="tx1"/>
              </a:gs>
              <a:gs pos="100000">
                <a:schemeClr val="tx2"/>
              </a:gs>
            </a:gsLst>
            <a:lin ang="3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DB8BE72-11A6-4DBA-A184-D6D6312A62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811" y="4506046"/>
            <a:ext cx="810838" cy="61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2197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13</a:t>
            </a:fld>
            <a:endParaRPr lang="en-US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 rot="21180000">
            <a:off x="63358" y="315916"/>
            <a:ext cx="4672431" cy="1325563"/>
          </a:xfrm>
        </p:spPr>
        <p:txBody>
          <a:bodyPr>
            <a:normAutofit/>
          </a:bodyPr>
          <a:lstStyle/>
          <a:p>
            <a:r>
              <a:rPr lang="en-GB" sz="3600" dirty="0"/>
              <a:t>Using sound buttons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0139" y="1814916"/>
            <a:ext cx="4473694" cy="2516453"/>
          </a:xfrm>
          <a:prstGeom prst="rect">
            <a:avLst/>
          </a:prstGeom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8612" y="1800337"/>
            <a:ext cx="4686368" cy="26360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t="38013" b="31071"/>
          <a:stretch/>
        </p:blipFill>
        <p:spPr>
          <a:xfrm>
            <a:off x="3219805" y="4904238"/>
            <a:ext cx="4241959" cy="73768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0210351" y="3882299"/>
            <a:ext cx="924025" cy="740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895133" y="5746969"/>
            <a:ext cx="924025" cy="740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284" y="1814916"/>
            <a:ext cx="2108402" cy="7376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8841" y="1800337"/>
            <a:ext cx="2109399" cy="7376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9661" y="3882299"/>
            <a:ext cx="2109399" cy="88745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DE5C7FF-945A-4B38-BC06-58AE05C1D4B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6203" r="15139"/>
          <a:stretch/>
        </p:blipFill>
        <p:spPr>
          <a:xfrm>
            <a:off x="4691957" y="5776401"/>
            <a:ext cx="1209822" cy="82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3495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1469F-21DD-8648-90F1-2E26C8476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7529" y="260649"/>
            <a:ext cx="8205617" cy="864096"/>
          </a:xfrm>
        </p:spPr>
        <p:txBody>
          <a:bodyPr/>
          <a:lstStyle/>
          <a:p>
            <a:r>
              <a:rPr lang="en-US" dirty="0">
                <a:solidFill>
                  <a:srgbClr val="000000"/>
                </a:solidFill>
              </a:rPr>
              <a:t>‘Special Friends’, ‘Fred Talk’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978140-5EAA-1D40-BB07-5D4020AE85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400009" y="1828801"/>
            <a:ext cx="7391980" cy="3552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24B6768-933A-4A7B-256C-922BC0DC7A6B}"/>
              </a:ext>
            </a:extLst>
          </p:cNvPr>
          <p:cNvSpPr txBox="1"/>
          <p:nvPr/>
        </p:nvSpPr>
        <p:spPr>
          <a:xfrm>
            <a:off x="11391253" y="5873858"/>
            <a:ext cx="5579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20627058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D0C9C-3D1A-1B43-89FB-E992F8876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Nonsense words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F3701B-E3AE-3643-B41D-8D2F98D69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3832" y="1731718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83FF7B-A559-5041-BADD-DDD84C8E1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3833" y="3493583"/>
            <a:ext cx="3878317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363FE7-69DB-F341-B5ED-51227FAD8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9852" y="1731718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BAF87B-3D93-8545-A864-2482BDC970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377"/>
          <a:stretch/>
        </p:blipFill>
        <p:spPr>
          <a:xfrm>
            <a:off x="6316524" y="3493583"/>
            <a:ext cx="3881645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4DED5CE-87A3-D5B5-E8B6-0C1F726A4AF9}"/>
              </a:ext>
            </a:extLst>
          </p:cNvPr>
          <p:cNvSpPr txBox="1"/>
          <p:nvPr/>
        </p:nvSpPr>
        <p:spPr>
          <a:xfrm>
            <a:off x="11360258" y="6044339"/>
            <a:ext cx="6354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34102852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883CF-ABF9-984B-9FFC-62BB643E7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540501" y="533357"/>
            <a:ext cx="4391191" cy="883609"/>
          </a:xfrm>
        </p:spPr>
        <p:txBody>
          <a:bodyPr>
            <a:normAutofit/>
          </a:bodyPr>
          <a:lstStyle/>
          <a:p>
            <a:r>
              <a:rPr lang="en-US" sz="2800" dirty="0"/>
              <a:t>Free Video Tutorials (</a:t>
            </a:r>
            <a:r>
              <a:rPr lang="en-US" sz="2800" dirty="0" err="1"/>
              <a:t>ruthmiskin.com</a:t>
            </a:r>
            <a:r>
              <a:rPr lang="en-US" sz="2800" dirty="0"/>
              <a:t>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ACF677-C063-308A-094B-852A500029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6150" y="2237587"/>
            <a:ext cx="10442575" cy="4351338"/>
          </a:xfrm>
        </p:spPr>
        <p:txBody>
          <a:bodyPr/>
          <a:lstStyle/>
          <a:p>
            <a:endParaRPr lang="en-US"/>
          </a:p>
        </p:txBody>
      </p:sp>
      <p:pic>
        <p:nvPicPr>
          <p:cNvPr id="6" name="Content Placeholder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3467CFF-6166-5C4B-23DB-605A3F06F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847851" y="2178769"/>
            <a:ext cx="8639175" cy="345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BBBCE07-DD5F-57E3-67B3-13FF2889201C}"/>
              </a:ext>
            </a:extLst>
          </p:cNvPr>
          <p:cNvSpPr txBox="1"/>
          <p:nvPr/>
        </p:nvSpPr>
        <p:spPr>
          <a:xfrm>
            <a:off x="11388725" y="5997844"/>
            <a:ext cx="653458" cy="371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4669034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Ruth Miskin Parents’ Page:</a:t>
            </a:r>
          </a:p>
          <a:p>
            <a:r>
              <a:rPr lang="en-US" dirty="0">
                <a:hlinkClick r:id="rId3"/>
              </a:rPr>
              <a:t>https://www.ruthmiskin.com/parents/</a:t>
            </a:r>
            <a:endParaRPr lang="en-US" dirty="0"/>
          </a:p>
          <a:p>
            <a:endParaRPr lang="en-US" dirty="0"/>
          </a:p>
          <a:p>
            <a:r>
              <a:rPr lang="en-US" dirty="0"/>
              <a:t>Ruth Miskin Facebook:</a:t>
            </a:r>
          </a:p>
          <a:p>
            <a:r>
              <a:rPr lang="en-US" dirty="0">
                <a:hlinkClick r:id="rId4"/>
              </a:rPr>
              <a:t>https://www.facebook.com/miskin.education</a:t>
            </a:r>
            <a:endParaRPr lang="en-US" dirty="0"/>
          </a:p>
          <a:p>
            <a:endParaRPr lang="en-US" dirty="0"/>
          </a:p>
          <a:p>
            <a:r>
              <a:rPr lang="en-US" dirty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http://www.oxfordowl.co.uk/Reading/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F88757-9551-9809-F9A8-5D2272A1ACAB}"/>
              </a:ext>
            </a:extLst>
          </p:cNvPr>
          <p:cNvSpPr txBox="1"/>
          <p:nvPr/>
        </p:nvSpPr>
        <p:spPr>
          <a:xfrm>
            <a:off x="11220773" y="5966847"/>
            <a:ext cx="820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33763616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18</a:t>
            </a:fld>
            <a:endParaRPr lang="en-US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+mj-lt"/>
              </a:rPr>
              <a:t>If you have any questions regarding the Phonics Screening Check, please contact the school office and arrange an appointment with your child’s class teacher, myself or a member of SLT.  </a:t>
            </a:r>
          </a:p>
        </p:txBody>
      </p:sp>
    </p:spTree>
    <p:extLst>
      <p:ext uri="{BB962C8B-B14F-4D97-AF65-F5344CB8AC3E}">
        <p14:creationId xmlns:p14="http://schemas.microsoft.com/office/powerpoint/2010/main" val="7167074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19</a:t>
            </a:fld>
            <a:endParaRPr lang="en-US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>
                <a:latin typeface="+mj-lt"/>
              </a:rPr>
              <a:t>Thank you for your ongoing support</a:t>
            </a:r>
          </a:p>
          <a:p>
            <a:pPr marL="0" indent="0" algn="ctr">
              <a:buNone/>
            </a:pPr>
            <a:r>
              <a:rPr lang="en-GB" sz="4800" dirty="0">
                <a:latin typeface="+mj-lt"/>
              </a:rPr>
              <a:t>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2834" y="2705100"/>
            <a:ext cx="5829300" cy="415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73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Elementary school presentation_AAS_v4" id="{A1DE4719-C921-4876-B2FB-6B9A65FA4A71}" vid="{085AC972-F1A4-4B51-A582-8C15E7A4693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5EE5440-5A1F-438E-9118-BE5E33F9727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EF6C8FF-3D90-457B-9108-406F928CD7CB}">
  <ds:schemaRefs>
    <ds:schemaRef ds:uri="http://schemas.microsoft.com/office/infopath/2007/PartnerControls"/>
    <ds:schemaRef ds:uri="http://purl.org/dc/elements/1.1/"/>
    <ds:schemaRef ds:uri="http://purl.org/dc/dcmitype/"/>
    <ds:schemaRef ds:uri="http://purl.org/dc/terms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71af3243-3dd4-4a8d-8c0d-dd76da1f02a5"/>
    <ds:schemaRef ds:uri="http://schemas.openxmlformats.org/package/2006/metadata/core-properties"/>
    <ds:schemaRef ds:uri="16c05727-aa75-4e4a-9b5f-8a80a1165891"/>
  </ds:schemaRefs>
</ds:datastoreItem>
</file>

<file path=customXml/itemProps3.xml><?xml version="1.0" encoding="utf-8"?>
<ds:datastoreItem xmlns:ds="http://schemas.openxmlformats.org/officeDocument/2006/customXml" ds:itemID="{554E2D03-4971-40C6-9798-67DD10EB96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1090</Words>
  <Application>Microsoft Office PowerPoint</Application>
  <PresentationFormat>Widescreen</PresentationFormat>
  <Paragraphs>132</Paragraphs>
  <Slides>19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Comic Sans MS</vt:lpstr>
      <vt:lpstr>Franklin Gothic Book</vt:lpstr>
      <vt:lpstr>Times New Roman</vt:lpstr>
      <vt:lpstr>Office Theme</vt:lpstr>
      <vt:lpstr>Phonics Screening </vt:lpstr>
      <vt:lpstr>What is Phonics?</vt:lpstr>
      <vt:lpstr>Reading changes  everything</vt:lpstr>
      <vt:lpstr>What is the Phonics Screening Check?</vt:lpstr>
      <vt:lpstr>What is the aim of the check?</vt:lpstr>
      <vt:lpstr>Speed Sounds Set 3</vt:lpstr>
      <vt:lpstr>When will the screening happen?</vt:lpstr>
      <vt:lpstr>What do we expect children to do?</vt:lpstr>
      <vt:lpstr>Example words</vt:lpstr>
      <vt:lpstr>How will the children complete the check?</vt:lpstr>
      <vt:lpstr>How can you help?</vt:lpstr>
      <vt:lpstr>Using sound buttons</vt:lpstr>
      <vt:lpstr>Using sound buttons</vt:lpstr>
      <vt:lpstr>‘Special Friends’, ‘Fred Talk’</vt:lpstr>
      <vt:lpstr>Nonsense words</vt:lpstr>
      <vt:lpstr>Free Video Tutorials (ruthmiskin.com)</vt:lpstr>
      <vt:lpstr>Online resources available</vt:lpstr>
      <vt:lpstr>Questions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2020-09-05T15:16:17Z</dcterms:created>
  <dcterms:modified xsi:type="dcterms:W3CDTF">2023-09-14T18:31:04Z</dcterms:modified>
</cp:coreProperties>
</file>